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sldIdLst>
    <p:sldId id="263" r:id="rId2"/>
    <p:sldId id="432" r:id="rId3"/>
    <p:sldId id="447" r:id="rId4"/>
    <p:sldId id="448" r:id="rId5"/>
    <p:sldId id="450" r:id="rId6"/>
    <p:sldId id="451" r:id="rId7"/>
    <p:sldId id="452" r:id="rId8"/>
    <p:sldId id="453" r:id="rId9"/>
    <p:sldId id="455" r:id="rId10"/>
    <p:sldId id="415" r:id="rId11"/>
  </p:sldIdLst>
  <p:sldSz cx="9144000" cy="6858000" type="screen4x3"/>
  <p:notesSz cx="6794500" cy="100076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Шабалина Вера Яковлевна" initials="ШВЯ" lastIdx="2" clrIdx="0">
    <p:extLst>
      <p:ext uri="{19B8F6BF-5375-455C-9EA6-DF929625EA0E}">
        <p15:presenceInfo xmlns:p15="http://schemas.microsoft.com/office/powerpoint/2012/main" xmlns="" userId="S::stud127573@vyatsu.ru::fe5d653a-0289-49f1-936a-c73e43d3fb9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29F"/>
    <a:srgbClr val="2A7E82"/>
    <a:srgbClr val="359D91"/>
    <a:srgbClr val="359B8F"/>
    <a:srgbClr val="266364"/>
    <a:srgbClr val="2A6A6C"/>
    <a:srgbClr val="28767A"/>
    <a:srgbClr val="2E867C"/>
    <a:srgbClr val="235A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538" autoAdjust="0"/>
  </p:normalViewPr>
  <p:slideViewPr>
    <p:cSldViewPr>
      <p:cViewPr>
        <p:scale>
          <a:sx n="119" d="100"/>
          <a:sy n="119" d="100"/>
        </p:scale>
        <p:origin x="-1404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11-15T14:53:27.525" idx="2">
    <p:pos x="5602" y="663"/>
    <p:text>в те регионы нужно заменить на в тех регионах</p:text>
    <p:extLst>
      <p:ext uri="{C676402C-5697-4E1C-873F-D02D1690AC5C}">
        <p15:threadingInfo xmlns:p15="http://schemas.microsoft.com/office/powerpoint/2012/main" xmlns="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1BAEA6B-8E68-477B-B3AD-7C64560819AC}" type="datetimeFigureOut">
              <a:rPr lang="ru-RU"/>
              <a:pPr>
                <a:defRPr/>
              </a:pPr>
              <a:t>16.11.2023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50888"/>
            <a:ext cx="5003800" cy="3752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52975"/>
            <a:ext cx="5435600" cy="45037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05950"/>
            <a:ext cx="2944813" cy="500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8100" y="9505950"/>
            <a:ext cx="2944813" cy="500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4D1ABE4-40C3-4379-B8D4-AB90ED0A3E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75579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6D259-A99D-46B3-8E8A-2569FE0F7F8E}" type="datetime1">
              <a:rPr lang="ru-RU"/>
              <a:pPr>
                <a:defRPr/>
              </a:pPr>
              <a:t>16.11.2023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47A72-178E-4175-818D-FBDBA8ED136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0647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E0EFC-0B71-4CF5-953A-C1B637375BCF}" type="datetime1">
              <a:rPr lang="ru-RU"/>
              <a:pPr>
                <a:defRPr/>
              </a:pPr>
              <a:t>16.11.2023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D5C6C-605E-453D-921F-2CB4A45D69A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790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574A5-F343-454A-84D1-351F6ACBB763}" type="datetime1">
              <a:rPr lang="ru-RU"/>
              <a:pPr>
                <a:defRPr/>
              </a:pPr>
              <a:t>16.11.2023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878BF-F568-4705-BDA4-D91DE63606C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6699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ECC6B-F4A0-4976-AC0E-35B588098A71}" type="datetime1">
              <a:rPr lang="ru-RU"/>
              <a:pPr>
                <a:defRPr/>
              </a:pPr>
              <a:t>16.11.2023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F981F-7CE9-4DB6-89FF-F0ACA16A145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3191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76AEA-288E-4F74-B579-8E5301053DD1}" type="datetime1">
              <a:rPr lang="ru-RU"/>
              <a:pPr>
                <a:defRPr/>
              </a:pPr>
              <a:t>16.11.2023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2D9F7-9F08-43E1-AD58-8AD56A142D0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7670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61B59-D5FF-49B7-BAAD-A9F1B6675DD4}" type="datetime1">
              <a:rPr lang="ru-RU"/>
              <a:pPr>
                <a:defRPr/>
              </a:pPr>
              <a:t>16.11.2023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2B4DC-DE78-470F-8063-D8C178178A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683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FEDD1-CAE9-435B-8CC9-B7E6B3BFDE44}" type="datetime1">
              <a:rPr lang="ru-RU"/>
              <a:pPr>
                <a:defRPr/>
              </a:pPr>
              <a:t>16.11.2023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AECA69-C23A-4C40-BBEC-DC534A32F13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3851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357DE-5A7B-4BBF-9BF9-7ACB64A6EA13}" type="datetime1">
              <a:rPr lang="ru-RU"/>
              <a:pPr>
                <a:defRPr/>
              </a:pPr>
              <a:t>16.11.2023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8B5F7-A0BB-4224-932D-9E5B0690D8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0629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4ACBD-88B9-4FB8-8913-8A7D028C8162}" type="datetime1">
              <a:rPr lang="ru-RU"/>
              <a:pPr>
                <a:defRPr/>
              </a:pPr>
              <a:t>16.11.2023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CF3A5-2098-4400-B88B-B0539B2FAB7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2912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6D284-D37B-41DD-8669-893DBF55AD1D}" type="datetime1">
              <a:rPr lang="ru-RU"/>
              <a:pPr>
                <a:defRPr/>
              </a:pPr>
              <a:t>16.11.2023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E54D7-D2C1-44ED-8BAF-DDEAD328159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6780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C651F-6C23-49D8-AFE4-3AD0BCDFCF20}" type="datetime1">
              <a:rPr lang="ru-RU"/>
              <a:pPr>
                <a:defRPr/>
              </a:pPr>
              <a:t>16.11.2023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DD25C-F4D1-4100-BF34-DF36E910125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485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C3ED035-43F2-44A3-AE3E-90AE33DF414A}" type="datetime1">
              <a:rPr lang="ru-RU"/>
              <a:pPr>
                <a:defRPr/>
              </a:pPr>
              <a:t>16.11.2023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FB455B0-0CA6-4365-ACC2-FA1679FD7CA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52936"/>
            <a:ext cx="8640960" cy="208823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05486" y="1628800"/>
            <a:ext cx="754546" cy="936104"/>
          </a:xfrm>
          <a:noFill/>
        </p:spPr>
      </p:pic>
      <p:sp>
        <p:nvSpPr>
          <p:cNvPr id="2052" name="Заголовок 2"/>
          <p:cNvSpPr>
            <a:spLocks noGrp="1"/>
          </p:cNvSpPr>
          <p:nvPr>
            <p:ph type="title"/>
          </p:nvPr>
        </p:nvSpPr>
        <p:spPr>
          <a:xfrm>
            <a:off x="611188" y="549275"/>
            <a:ext cx="8229600" cy="935509"/>
          </a:xfrm>
        </p:spPr>
        <p:txBody>
          <a:bodyPr/>
          <a:lstStyle/>
          <a:p>
            <a:r>
              <a:rPr lang="ru-RU" sz="1600" b="1" dirty="0">
                <a:solidFill>
                  <a:srgbClr val="2E867C"/>
                </a:solidFill>
              </a:rPr>
              <a:t>Государственное автономное образовательное учреждение </a:t>
            </a:r>
            <a:br>
              <a:rPr lang="ru-RU" sz="1600" b="1" dirty="0">
                <a:solidFill>
                  <a:srgbClr val="2E867C"/>
                </a:solidFill>
              </a:rPr>
            </a:br>
            <a:r>
              <a:rPr lang="ru-RU" sz="1600" b="1" dirty="0">
                <a:solidFill>
                  <a:srgbClr val="2E867C"/>
                </a:solidFill>
              </a:rPr>
              <a:t>дополнительного профессионального образования </a:t>
            </a:r>
            <a:br>
              <a:rPr lang="ru-RU" sz="1600" b="1" dirty="0">
                <a:solidFill>
                  <a:srgbClr val="2E867C"/>
                </a:solidFill>
              </a:rPr>
            </a:br>
            <a:r>
              <a:rPr lang="ru-RU" sz="1600" b="1" dirty="0">
                <a:solidFill>
                  <a:srgbClr val="2E867C"/>
                </a:solidFill>
              </a:rPr>
              <a:t>«ИНСТИТУТ РАЗВИТИЯ ОБРАЗОВАНИЯ РЕСПУБЛИКИ ТАТАРСТАН»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2551837"/>
            <a:ext cx="8748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3330744"/>
            <a:ext cx="75608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ru-RU" sz="2800" b="1" dirty="0"/>
              <a:t>МЕДИАТИВНЫЕ ТЕХНОЛОГИИ </a:t>
            </a:r>
          </a:p>
          <a:p>
            <a:pPr algn="ctr" fontAlgn="t"/>
            <a:r>
              <a:rPr lang="ru-RU" sz="2800" b="1" dirty="0"/>
              <a:t>В ПРОФИЛАКТИКЕ ТЕРРОРИЗМА </a:t>
            </a:r>
          </a:p>
          <a:p>
            <a:pPr algn="ctr" fontAlgn="t"/>
            <a:r>
              <a:rPr lang="ru-RU" sz="2800" b="1" dirty="0"/>
              <a:t>И ЭКСТРЕМИЗМА СРЕДИ  ДЕТЕЙ-МИГРАНТОВ</a:t>
            </a:r>
            <a:endParaRPr lang="ru-RU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Шарифзянова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Кадрия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Шяукатовна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0" indent="0" algn="ctr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директор центра психолого-педагогического сопровождения  ГАОУ ДПО «Институт развития образования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Республики Татарстан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 algn="ctr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тел.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89053146264, </a:t>
            </a:r>
          </a:p>
          <a:p>
            <a:pPr marL="0" indent="0" algn="ctr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эл. почта.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kad_3@mail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ru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827584" y="6356350"/>
            <a:ext cx="7704856" cy="365125"/>
          </a:xfrm>
        </p:spPr>
        <p:txBody>
          <a:bodyPr/>
          <a:lstStyle/>
          <a:p>
            <a:pPr>
              <a:defRPr/>
            </a:pPr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pic>
        <p:nvPicPr>
          <p:cNvPr id="5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6632"/>
            <a:ext cx="648072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араллелограмм 6">
            <a:extLst>
              <a:ext uri="{FF2B5EF4-FFF2-40B4-BE49-F238E27FC236}">
                <a16:creationId xmlns:a16="http://schemas.microsoft.com/office/drawing/2014/main" xmlns="" id="{79319E0E-E097-2250-FA89-67B89A6F706A}"/>
              </a:ext>
            </a:extLst>
          </p:cNvPr>
          <p:cNvSpPr/>
          <p:nvPr/>
        </p:nvSpPr>
        <p:spPr>
          <a:xfrm>
            <a:off x="1619672" y="404665"/>
            <a:ext cx="7128792" cy="864096"/>
          </a:xfrm>
          <a:prstGeom prst="parallelogram">
            <a:avLst/>
          </a:prstGeom>
          <a:solidFill>
            <a:sysClr val="window" lastClr="FFFFFF">
              <a:lumMod val="85000"/>
              <a:alpha val="86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lIns="55445" tIns="27723" rIns="55445" bIns="27723" rtlCol="0" anchor="ctr"/>
          <a:lstStyle/>
          <a:p>
            <a:pPr marL="7701" marR="0" lvl="0" indent="0" algn="ctr" defTabSz="554478" eaLnBrk="1" fontAlgn="auto" latinLnBrk="0" hangingPunct="1">
              <a:lnSpc>
                <a:spcPct val="100000"/>
              </a:lnSpc>
              <a:spcBef>
                <a:spcPts val="20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0" cap="none" spc="30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+mn-ea"/>
                <a:cs typeface="Trebuchet MS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57729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68313" y="6356350"/>
            <a:ext cx="8280400" cy="365125"/>
          </a:xfrm>
        </p:spPr>
        <p:txBody>
          <a:bodyPr/>
          <a:lstStyle/>
          <a:p>
            <a:pPr>
              <a:defRPr/>
            </a:pPr>
            <a:r>
              <a:rPr lang="ru-RU" dirty="0"/>
              <a:t>Государственное автономное образовательное учреждение дополнительного профессионального образования </a:t>
            </a:r>
          </a:p>
          <a:p>
            <a:pPr>
              <a:defRPr/>
            </a:pPr>
            <a:r>
              <a:rPr lang="ru-RU" dirty="0"/>
              <a:t>«ИНСТИТУТ РАЗВИТИЯ ОБРАЗОВАНИЯ РЕСПУБЛИКИ ТАТАРСТАН»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333375"/>
            <a:ext cx="696912" cy="935038"/>
          </a:xfrm>
          <a:noFill/>
        </p:spPr>
      </p:pic>
      <p:pic>
        <p:nvPicPr>
          <p:cNvPr id="2052" name="Picture 4" descr="http://cf2.ppt-online.org/files2/slide/u/u2i4oUbfLjmRc0nJAs9YdZwOHMrD13yCEvVNeq8GQ/slide-1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68412"/>
            <a:ext cx="7632848" cy="496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трелка: пятиугольник 1">
            <a:extLst>
              <a:ext uri="{FF2B5EF4-FFF2-40B4-BE49-F238E27FC236}">
                <a16:creationId xmlns:a16="http://schemas.microsoft.com/office/drawing/2014/main" xmlns="" id="{2774600A-C251-2578-1225-F6E6217D6D45}"/>
              </a:ext>
            </a:extLst>
          </p:cNvPr>
          <p:cNvSpPr/>
          <p:nvPr/>
        </p:nvSpPr>
        <p:spPr>
          <a:xfrm flipH="1">
            <a:off x="1907704" y="188641"/>
            <a:ext cx="6696742" cy="792088"/>
          </a:xfrm>
          <a:prstGeom prst="homePlate">
            <a:avLst/>
          </a:prstGeom>
          <a:solidFill>
            <a:srgbClr val="4F81BD">
              <a:alpha val="50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НОРМАТИВНО ПРАВОВАЯ ОСНОВА В СФЕРЕ ПРОТИВОДЕЙСТВИЯ ТЕРРОРИЗМУ И ЭКСТРЕМИЗМУ</a:t>
            </a:r>
            <a:endParaRPr lang="ru-RU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281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68313" y="6356350"/>
            <a:ext cx="8280400" cy="365125"/>
          </a:xfrm>
        </p:spPr>
        <p:txBody>
          <a:bodyPr/>
          <a:lstStyle/>
          <a:p>
            <a:pPr>
              <a:defRPr/>
            </a:pPr>
            <a:r>
              <a:rPr lang="ru-RU" dirty="0"/>
              <a:t>Государственное автономное образовательное учреждение дополнительного профессионального образования </a:t>
            </a:r>
          </a:p>
          <a:p>
            <a:pPr>
              <a:defRPr/>
            </a:pPr>
            <a:r>
              <a:rPr lang="ru-RU" dirty="0"/>
              <a:t>«ИНСТИТУТ РАЗВИТИЯ ОБРАЗОВАНИЯ РЕСПУБЛИКИ ТАТАРСТАН»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333375"/>
            <a:ext cx="696912" cy="935038"/>
          </a:xfrm>
          <a:noFill/>
        </p:spPr>
      </p:pic>
      <p:sp>
        <p:nvSpPr>
          <p:cNvPr id="5" name="Стрелка: пятиугольник 1">
            <a:extLst>
              <a:ext uri="{FF2B5EF4-FFF2-40B4-BE49-F238E27FC236}">
                <a16:creationId xmlns:a16="http://schemas.microsoft.com/office/drawing/2014/main" xmlns="" id="{2774600A-C251-2578-1225-F6E6217D6D45}"/>
              </a:ext>
            </a:extLst>
          </p:cNvPr>
          <p:cNvSpPr/>
          <p:nvPr/>
        </p:nvSpPr>
        <p:spPr>
          <a:xfrm flipH="1">
            <a:off x="1475656" y="318278"/>
            <a:ext cx="6912766" cy="660803"/>
          </a:xfrm>
          <a:prstGeom prst="homePlate">
            <a:avLst/>
          </a:prstGeom>
          <a:solidFill>
            <a:srgbClr val="4F81BD">
              <a:alpha val="50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latin typeface="Times New Roman" pitchFamily="18" charset="0"/>
                <a:ea typeface="Calibri"/>
                <a:cs typeface="Times New Roman" pitchFamily="18" charset="0"/>
              </a:rPr>
              <a:t> ПРОТИВОДЕЙСТВИЕ ЭКСТРЕМИЗМУ И ТЕРРОРИЗМУ</a:t>
            </a:r>
            <a:endParaRPr lang="ru-RU" b="1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7" name="AutoShape 2" descr="https://gilino-schkola.ucoz.ru/prog/img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https://avatars.mds.yandex.net/i?id=ee48ff1ab733054c5d1bc74e8635165e6f6dbad4-9858704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56792"/>
            <a:ext cx="352839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716016" y="1556792"/>
            <a:ext cx="409100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Наши граждане ждут от вас новых успехов и в борьбе с экстремизмом. </a:t>
            </a:r>
          </a:p>
          <a:p>
            <a:r>
              <a:rPr lang="ru-RU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Это прямая угроза для единства России     (В. В. Путин)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75656" y="4293096"/>
            <a:ext cx="64087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России возросло количество преступлений, связанных с экстремизмом, и им нужно противодействовать </a:t>
            </a:r>
            <a:r>
              <a:rPr lang="ru-RU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(В. В. Путин)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890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68313" y="6356350"/>
            <a:ext cx="8280400" cy="365125"/>
          </a:xfrm>
        </p:spPr>
        <p:txBody>
          <a:bodyPr/>
          <a:lstStyle/>
          <a:p>
            <a:pPr>
              <a:defRPr/>
            </a:pPr>
            <a:r>
              <a:rPr lang="ru-RU" dirty="0"/>
              <a:t>Государственное автономное образовательное учреждение дополнительного профессионального образования </a:t>
            </a:r>
          </a:p>
          <a:p>
            <a:pPr>
              <a:defRPr/>
            </a:pPr>
            <a:r>
              <a:rPr lang="ru-RU" dirty="0"/>
              <a:t>«ИНСТИТУТ РАЗВИТИЯ ОБРАЗОВАНИЯ РЕСПУБЛИКИ ТАТАРСТАН»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333375"/>
            <a:ext cx="696912" cy="935038"/>
          </a:xfrm>
          <a:noFill/>
        </p:spPr>
      </p:pic>
      <p:sp>
        <p:nvSpPr>
          <p:cNvPr id="5" name="Стрелка: пятиугольник 1">
            <a:extLst>
              <a:ext uri="{FF2B5EF4-FFF2-40B4-BE49-F238E27FC236}">
                <a16:creationId xmlns:a16="http://schemas.microsoft.com/office/drawing/2014/main" xmlns="" id="{2774600A-C251-2578-1225-F6E6217D6D45}"/>
              </a:ext>
            </a:extLst>
          </p:cNvPr>
          <p:cNvSpPr/>
          <p:nvPr/>
        </p:nvSpPr>
        <p:spPr>
          <a:xfrm flipH="1">
            <a:off x="2339752" y="319925"/>
            <a:ext cx="6552728" cy="660803"/>
          </a:xfrm>
          <a:prstGeom prst="homePlate">
            <a:avLst/>
          </a:prstGeom>
          <a:solidFill>
            <a:srgbClr val="4F81BD">
              <a:alpha val="50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1600" b="1" dirty="0">
                <a:latin typeface="Times New Roman" pitchFamily="18" charset="0"/>
                <a:ea typeface="Calibri"/>
                <a:cs typeface="Times New Roman" pitchFamily="18" charset="0"/>
              </a:rPr>
              <a:t>АДАПТАЦИЯ МИГРАНТОВ</a:t>
            </a:r>
            <a:endParaRPr lang="ru-RU" b="1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7" name="AutoShape 2" descr="https://gilino-schkola.ucoz.ru/prog/img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https://1.bp.blogspot.com/-dpQ2rjHkAbQ/XphPmfv0HXI/AAAAAAAAAE0/eT2j4K-NteIXyQsCwvIhjn_hIj3nTSMqwCLcBGAsYHQ/s1600/00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0" name="Picture 4" descr="https://fsd.multiurok.ru/html/2018/04/25/s_5ae0b7553e9ab/img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000" y="1052736"/>
            <a:ext cx="7640480" cy="5076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424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68313" y="6356350"/>
            <a:ext cx="8280400" cy="365125"/>
          </a:xfrm>
        </p:spPr>
        <p:txBody>
          <a:bodyPr/>
          <a:lstStyle/>
          <a:p>
            <a:pPr>
              <a:defRPr/>
            </a:pPr>
            <a:r>
              <a:rPr lang="ru-RU" dirty="0"/>
              <a:t>Государственное автономное образовательное учреждение дополнительного профессионального образования </a:t>
            </a:r>
          </a:p>
          <a:p>
            <a:pPr>
              <a:defRPr/>
            </a:pPr>
            <a:r>
              <a:rPr lang="ru-RU" dirty="0"/>
              <a:t>«ИНСТИТУТ РАЗВИТИЯ ОБРАЗОВАНИЯ РЕСПУБЛИКИ ТАТАРСТАН»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333375"/>
            <a:ext cx="696912" cy="935038"/>
          </a:xfrm>
          <a:noFill/>
        </p:spPr>
      </p:pic>
      <p:sp>
        <p:nvSpPr>
          <p:cNvPr id="5" name="Стрелка: пятиугольник 1">
            <a:extLst>
              <a:ext uri="{FF2B5EF4-FFF2-40B4-BE49-F238E27FC236}">
                <a16:creationId xmlns:a16="http://schemas.microsoft.com/office/drawing/2014/main" xmlns="" id="{2774600A-C251-2578-1225-F6E6217D6D45}"/>
              </a:ext>
            </a:extLst>
          </p:cNvPr>
          <p:cNvSpPr/>
          <p:nvPr/>
        </p:nvSpPr>
        <p:spPr>
          <a:xfrm flipH="1">
            <a:off x="3059832" y="319925"/>
            <a:ext cx="5544614" cy="660803"/>
          </a:xfrm>
          <a:prstGeom prst="homePlate">
            <a:avLst/>
          </a:prstGeom>
          <a:solidFill>
            <a:srgbClr val="4F81BD">
              <a:alpha val="50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1600" b="1" dirty="0">
                <a:latin typeface="Times New Roman" pitchFamily="18" charset="0"/>
                <a:ea typeface="Calibri"/>
                <a:cs typeface="Times New Roman" pitchFamily="18" charset="0"/>
              </a:rPr>
              <a:t>АДАПТАЦИЯ МИГРАНТОВ</a:t>
            </a:r>
            <a:endParaRPr lang="ru-RU" b="1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7" name="AutoShape 2" descr="https://gilino-schkola.ucoz.ru/prog/img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https://1.bp.blogspot.com/-dpQ2rjHkAbQ/XphPmfv0HXI/AAAAAAAAAE0/eT2j4K-NteIXyQsCwvIhjn_hIj3nTSMqwCLcBGAsYHQ/s1600/00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6" name="Picture 2" descr="https://gremih.ru/wp-content/uploads/6/5/a/65a18516cf87257a92996a1a54318acc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3" y="1340768"/>
            <a:ext cx="7416823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502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68313" y="6356350"/>
            <a:ext cx="8280400" cy="365125"/>
          </a:xfrm>
        </p:spPr>
        <p:txBody>
          <a:bodyPr/>
          <a:lstStyle/>
          <a:p>
            <a:pPr>
              <a:defRPr/>
            </a:pPr>
            <a:r>
              <a:rPr lang="ru-RU" dirty="0"/>
              <a:t>Государственное автономное образовательное учреждение дополнительного профессионального образования </a:t>
            </a:r>
          </a:p>
          <a:p>
            <a:pPr>
              <a:defRPr/>
            </a:pPr>
            <a:r>
              <a:rPr lang="ru-RU" dirty="0"/>
              <a:t>«ИНСТИТУТ РАЗВИТИЯ ОБРАЗОВАНИЯ РЕСПУБЛИКИ ТАТАРСТАН»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333375"/>
            <a:ext cx="696912" cy="935038"/>
          </a:xfrm>
          <a:noFill/>
        </p:spPr>
      </p:pic>
      <p:sp>
        <p:nvSpPr>
          <p:cNvPr id="5" name="Стрелка: пятиугольник 1">
            <a:extLst>
              <a:ext uri="{FF2B5EF4-FFF2-40B4-BE49-F238E27FC236}">
                <a16:creationId xmlns:a16="http://schemas.microsoft.com/office/drawing/2014/main" xmlns="" id="{2774600A-C251-2578-1225-F6E6217D6D45}"/>
              </a:ext>
            </a:extLst>
          </p:cNvPr>
          <p:cNvSpPr/>
          <p:nvPr/>
        </p:nvSpPr>
        <p:spPr>
          <a:xfrm flipH="1">
            <a:off x="1187624" y="354255"/>
            <a:ext cx="7704856" cy="660803"/>
          </a:xfrm>
          <a:prstGeom prst="homePlate">
            <a:avLst/>
          </a:prstGeom>
          <a:solidFill>
            <a:srgbClr val="4F81BD">
              <a:alpha val="50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ТЕХНОЛОГИИ В ПРОФИЛАКТИКЕ ТЕРРОРИЗМА И ЭКСТРЕМИЗМА СРЕДИ  ДЕТЕЙ-МИГРАНТОВ </a:t>
            </a:r>
            <a:endParaRPr lang="ru-RU" b="1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7" name="AutoShape 2" descr="https://gilino-schkola.ucoz.ru/prog/img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https://1.bp.blogspot.com/-dpQ2rjHkAbQ/XphPmfv0HXI/AAAAAAAAAE0/eT2j4K-NteIXyQsCwvIhjn_hIj3nTSMqwCLcBGAsYHQ/s1600/00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0" name="Picture 2" descr="https://mypresentation.ru/documents/486154440839adaf2ae4a21948dd12e7/img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891" y="1043236"/>
            <a:ext cx="7620000" cy="506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2289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68313" y="6356350"/>
            <a:ext cx="8280400" cy="365125"/>
          </a:xfrm>
        </p:spPr>
        <p:txBody>
          <a:bodyPr/>
          <a:lstStyle/>
          <a:p>
            <a:pPr>
              <a:defRPr/>
            </a:pPr>
            <a:r>
              <a:rPr lang="ru-RU" dirty="0"/>
              <a:t>Государственное автономное образовательное учреждение дополнительного профессионального образования </a:t>
            </a:r>
          </a:p>
          <a:p>
            <a:pPr>
              <a:defRPr/>
            </a:pPr>
            <a:r>
              <a:rPr lang="ru-RU" dirty="0"/>
              <a:t>«ИНСТИТУТ РАЗВИТИЯ ОБРАЗОВАНИЯ РЕСПУБЛИКИ ТАТАРСТАН»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333375"/>
            <a:ext cx="696912" cy="935038"/>
          </a:xfrm>
          <a:noFill/>
        </p:spPr>
      </p:pic>
      <p:sp>
        <p:nvSpPr>
          <p:cNvPr id="5" name="Стрелка: пятиугольник 1">
            <a:extLst>
              <a:ext uri="{FF2B5EF4-FFF2-40B4-BE49-F238E27FC236}">
                <a16:creationId xmlns:a16="http://schemas.microsoft.com/office/drawing/2014/main" xmlns="" id="{2774600A-C251-2578-1225-F6E6217D6D45}"/>
              </a:ext>
            </a:extLst>
          </p:cNvPr>
          <p:cNvSpPr/>
          <p:nvPr/>
        </p:nvSpPr>
        <p:spPr>
          <a:xfrm flipH="1">
            <a:off x="1187624" y="354255"/>
            <a:ext cx="7704856" cy="660803"/>
          </a:xfrm>
          <a:prstGeom prst="homePlate">
            <a:avLst/>
          </a:prstGeom>
          <a:solidFill>
            <a:srgbClr val="4F81BD">
              <a:alpha val="50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ТЕХНОЛОГИИ В ПРОФИЛАКТИКЕ ТЕРРОРИЗМА И ЭКСТРЕМИЗМА СРЕДИ  ДЕТЕЙ-МИГРАНТОВ </a:t>
            </a:r>
            <a:endParaRPr lang="ru-RU" b="1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7" name="AutoShape 2" descr="https://gilino-schkola.ucoz.ru/prog/img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https://1.bp.blogspot.com/-dpQ2rjHkAbQ/XphPmfv0HXI/AAAAAAAAAE0/eT2j4K-NteIXyQsCwvIhjn_hIj3nTSMqwCLcBGAsYHQ/s1600/00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4" name="Picture 2" descr="https://fs.znanio.ru/d5af0e/c3/80/76e177c829263afd6c6715d1459d1515e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860" y="1340768"/>
            <a:ext cx="7650596" cy="490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495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68313" y="6356350"/>
            <a:ext cx="8280400" cy="365125"/>
          </a:xfrm>
        </p:spPr>
        <p:txBody>
          <a:bodyPr/>
          <a:lstStyle/>
          <a:p>
            <a:pPr>
              <a:defRPr/>
            </a:pPr>
            <a:r>
              <a:rPr lang="ru-RU" dirty="0"/>
              <a:t>Государственное автономное образовательное учреждение дополнительного профессионального образования </a:t>
            </a:r>
          </a:p>
          <a:p>
            <a:pPr>
              <a:defRPr/>
            </a:pPr>
            <a:r>
              <a:rPr lang="ru-RU" dirty="0"/>
              <a:t>«ИНСТИТУТ РАЗВИТИЯ ОБРАЗОВАНИЯ РЕСПУБЛИКИ ТАТАРСТАН»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333375"/>
            <a:ext cx="696912" cy="935038"/>
          </a:xfrm>
          <a:noFill/>
        </p:spPr>
      </p:pic>
      <p:sp>
        <p:nvSpPr>
          <p:cNvPr id="5" name="Стрелка: пятиугольник 1">
            <a:extLst>
              <a:ext uri="{FF2B5EF4-FFF2-40B4-BE49-F238E27FC236}">
                <a16:creationId xmlns:a16="http://schemas.microsoft.com/office/drawing/2014/main" xmlns="" id="{2774600A-C251-2578-1225-F6E6217D6D45}"/>
              </a:ext>
            </a:extLst>
          </p:cNvPr>
          <p:cNvSpPr/>
          <p:nvPr/>
        </p:nvSpPr>
        <p:spPr>
          <a:xfrm flipH="1">
            <a:off x="1187624" y="354255"/>
            <a:ext cx="7704856" cy="660803"/>
          </a:xfrm>
          <a:prstGeom prst="homePlate">
            <a:avLst/>
          </a:prstGeom>
          <a:solidFill>
            <a:srgbClr val="4F81BD">
              <a:alpha val="50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ТЕХНОЛОГИИ В ПРОФИЛАКТИКЕ ТЕРРОРИЗМА И ЭКСТРЕМИЗМА СРЕДИ  ДЕТЕЙ-МИГРАНТОВ </a:t>
            </a:r>
            <a:endParaRPr lang="ru-RU" b="1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7" name="AutoShape 2" descr="https://gilino-schkola.ucoz.ru/prog/img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https://1.bp.blogspot.com/-dpQ2rjHkAbQ/XphPmfv0HXI/AAAAAAAAAE0/eT2j4K-NteIXyQsCwvIhjn_hIj3nTSMqwCLcBGAsYHQ/s1600/00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9" name="Picture 5" descr="http://school49.tgl.ru/sp/pic/File/DOKUMENTI_2021-2022/ShSM/12.01.2022/Broshyura_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048569"/>
            <a:ext cx="7704856" cy="5100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1277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68313" y="6356350"/>
            <a:ext cx="8280400" cy="365125"/>
          </a:xfrm>
        </p:spPr>
        <p:txBody>
          <a:bodyPr/>
          <a:lstStyle/>
          <a:p>
            <a:pPr>
              <a:defRPr/>
            </a:pPr>
            <a:r>
              <a:rPr lang="ru-RU" dirty="0"/>
              <a:t>Государственное автономное образовательное учреждение дополнительного профессионального образования </a:t>
            </a:r>
          </a:p>
          <a:p>
            <a:pPr>
              <a:defRPr/>
            </a:pPr>
            <a:r>
              <a:rPr lang="ru-RU" dirty="0"/>
              <a:t>«ИНСТИТУТ РАЗВИТИЯ ОБРАЗОВАНИЯ РЕСПУБЛИКИ ТАТАРСТАН»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333375"/>
            <a:ext cx="696912" cy="935038"/>
          </a:xfrm>
          <a:noFill/>
        </p:spPr>
      </p:pic>
      <p:sp>
        <p:nvSpPr>
          <p:cNvPr id="5" name="Стрелка: пятиугольник 1">
            <a:extLst>
              <a:ext uri="{FF2B5EF4-FFF2-40B4-BE49-F238E27FC236}">
                <a16:creationId xmlns:a16="http://schemas.microsoft.com/office/drawing/2014/main" xmlns="" id="{2774600A-C251-2578-1225-F6E6217D6D45}"/>
              </a:ext>
            </a:extLst>
          </p:cNvPr>
          <p:cNvSpPr/>
          <p:nvPr/>
        </p:nvSpPr>
        <p:spPr>
          <a:xfrm flipH="1">
            <a:off x="1187624" y="354255"/>
            <a:ext cx="7704856" cy="660803"/>
          </a:xfrm>
          <a:prstGeom prst="homePlate">
            <a:avLst/>
          </a:prstGeom>
          <a:solidFill>
            <a:srgbClr val="4F81BD">
              <a:alpha val="50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ТЕХНОЛОГИИ В ПРОФИЛАКТИКЕ ТЕРРОРИЗМА И ЭКСТРЕМИЗМА СРЕДИ  ДЕТЕЙ-МИГРАНТОВ </a:t>
            </a:r>
            <a:endParaRPr lang="ru-RU" b="1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7" name="AutoShape 2" descr="https://gilino-schkola.ucoz.ru/prog/img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https://1.bp.blogspot.com/-dpQ2rjHkAbQ/XphPmfv0HXI/AAAAAAAAAE0/eT2j4K-NteIXyQsCwvIhjn_hIj3nTSMqwCLcBGAsYHQ/s1600/00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18" name="Picture 2" descr="https://cf2.ppt-online.org/files2/slide/n/NUrhTmICizXYc3xLRewuBQ72Oag6MyJEVdZ81sDvA/slide-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28800"/>
            <a:ext cx="7056784" cy="434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2762241"/>
      </p:ext>
    </p:extLst>
  </p:cSld>
  <p:clrMapOvr>
    <a:masterClrMapping/>
  </p:clrMapOvr>
</p:sld>
</file>

<file path=ppt/theme/theme1.xml><?xml version="1.0" encoding="utf-8"?>
<a:theme xmlns:a="http://schemas.openxmlformats.org/drawingml/2006/main" name="Презентация на 19 июля 2018 (Экстремизм)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4285</TotalTime>
  <Words>270</Words>
  <Application>Microsoft Office PowerPoint</Application>
  <PresentationFormat>Экран (4:3)</PresentationFormat>
  <Paragraphs>40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Презентация на 19 июля 2018 (Экстремизм)</vt:lpstr>
      <vt:lpstr>Государственное автономное образовательное учреждение  дополнительного профессионального образования  «ИНСТИТУТ РАЗВИТИЯ ОБРАЗОВАНИЯ РЕСПУБЛИКИ ТАТАРСТАН»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автономное образовательное учреждение дополнительного профессионального образования  «ИНСТИТУТ РАЗВИТИЯ ОБРАЗОВАНИЯ РЕСПУБЛИКИ ТАТАРСТАН»</dc:title>
  <dc:creator>irort</dc:creator>
  <cp:lastModifiedBy>ИРО РТ</cp:lastModifiedBy>
  <cp:revision>216</cp:revision>
  <cp:lastPrinted>2018-07-19T04:40:45Z</cp:lastPrinted>
  <dcterms:created xsi:type="dcterms:W3CDTF">2018-07-17T11:15:32Z</dcterms:created>
  <dcterms:modified xsi:type="dcterms:W3CDTF">2023-11-16T08:13:35Z</dcterms:modified>
</cp:coreProperties>
</file>